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07" r:id="rId2"/>
    <p:sldId id="500" r:id="rId3"/>
    <p:sldId id="503" r:id="rId4"/>
    <p:sldId id="508" r:id="rId5"/>
    <p:sldId id="509" r:id="rId6"/>
    <p:sldId id="510" r:id="rId7"/>
    <p:sldId id="511" r:id="rId8"/>
    <p:sldId id="505" r:id="rId9"/>
    <p:sldId id="513" r:id="rId10"/>
    <p:sldId id="514" r:id="rId11"/>
    <p:sldId id="515" r:id="rId12"/>
    <p:sldId id="516" r:id="rId13"/>
    <p:sldId id="517" r:id="rId14"/>
    <p:sldId id="50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950"/>
    <a:srgbClr val="88725B"/>
    <a:srgbClr val="63C1C1"/>
    <a:srgbClr val="339193"/>
    <a:srgbClr val="C5DFDC"/>
    <a:srgbClr val="75616C"/>
    <a:srgbClr val="4D3B3B"/>
    <a:srgbClr val="F2F2F2"/>
    <a:srgbClr val="F6819C"/>
    <a:srgbClr val="E16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6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.pn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2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.pn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846649" y="3883453"/>
            <a:ext cx="2520000" cy="2520000"/>
          </a:xfrm>
          <a:prstGeom prst="ellipse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201233454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강재상</a:t>
            </a:r>
          </a:p>
        </p:txBody>
      </p:sp>
      <p:sp>
        <p:nvSpPr>
          <p:cNvPr id="6" name="타원 5"/>
          <p:cNvSpPr/>
          <p:nvPr/>
        </p:nvSpPr>
        <p:spPr>
          <a:xfrm>
            <a:off x="4786699" y="3883453"/>
            <a:ext cx="2520000" cy="2520000"/>
          </a:xfrm>
          <a:prstGeom prst="ellipse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201233432</a:t>
            </a: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조동오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726749" y="3883453"/>
            <a:ext cx="2520000" cy="2520000"/>
          </a:xfrm>
          <a:prstGeom prst="ellipse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201233503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신석우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04308" y="1477662"/>
            <a:ext cx="5484781" cy="1492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Unitier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졸업프로젝트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FA8A96-7D49-4A8F-991E-A3017A4AAA0F}"/>
              </a:ext>
            </a:extLst>
          </p:cNvPr>
          <p:cNvCxnSpPr>
            <a:stCxn id="9" idx="0"/>
          </p:cNvCxnSpPr>
          <p:nvPr/>
        </p:nvCxnSpPr>
        <p:spPr>
          <a:xfrm>
            <a:off x="6046699" y="1477662"/>
            <a:ext cx="2742390" cy="0"/>
          </a:xfrm>
          <a:prstGeom prst="line">
            <a:avLst/>
          </a:prstGeom>
          <a:ln w="76200">
            <a:solidFill>
              <a:srgbClr val="0D2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4344C5-835E-4A79-8A28-1F5B5AD0F810}"/>
              </a:ext>
            </a:extLst>
          </p:cNvPr>
          <p:cNvCxnSpPr/>
          <p:nvPr/>
        </p:nvCxnSpPr>
        <p:spPr>
          <a:xfrm>
            <a:off x="3293933" y="3095480"/>
            <a:ext cx="2742390" cy="0"/>
          </a:xfrm>
          <a:prstGeom prst="line">
            <a:avLst/>
          </a:prstGeom>
          <a:ln w="76200">
            <a:solidFill>
              <a:srgbClr val="0D2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D82857-4B30-4381-9C48-8D8637AD5018}"/>
              </a:ext>
            </a:extLst>
          </p:cNvPr>
          <p:cNvCxnSpPr>
            <a:cxnSpLocks/>
          </p:cNvCxnSpPr>
          <p:nvPr/>
        </p:nvCxnSpPr>
        <p:spPr>
          <a:xfrm>
            <a:off x="3285544" y="1477662"/>
            <a:ext cx="0" cy="1659821"/>
          </a:xfrm>
          <a:prstGeom prst="line">
            <a:avLst/>
          </a:prstGeom>
          <a:ln w="76200">
            <a:solidFill>
              <a:srgbClr val="8872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40B0B2B-36AE-4D01-AABE-E713A424009B}"/>
              </a:ext>
            </a:extLst>
          </p:cNvPr>
          <p:cNvCxnSpPr>
            <a:cxnSpLocks/>
          </p:cNvCxnSpPr>
          <p:nvPr/>
        </p:nvCxnSpPr>
        <p:spPr>
          <a:xfrm>
            <a:off x="8804689" y="1435717"/>
            <a:ext cx="0" cy="1701766"/>
          </a:xfrm>
          <a:prstGeom prst="line">
            <a:avLst/>
          </a:prstGeom>
          <a:ln w="76200">
            <a:solidFill>
              <a:srgbClr val="63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650B524-8E94-4BFF-B090-92822504556E}"/>
              </a:ext>
            </a:extLst>
          </p:cNvPr>
          <p:cNvCxnSpPr>
            <a:cxnSpLocks/>
          </p:cNvCxnSpPr>
          <p:nvPr/>
        </p:nvCxnSpPr>
        <p:spPr>
          <a:xfrm>
            <a:off x="3246539" y="1477662"/>
            <a:ext cx="2833715" cy="0"/>
          </a:xfrm>
          <a:prstGeom prst="line">
            <a:avLst/>
          </a:prstGeom>
          <a:ln w="76200">
            <a:solidFill>
              <a:srgbClr val="63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96B317-0EC5-4F74-BE7A-11E7DF331044}"/>
              </a:ext>
            </a:extLst>
          </p:cNvPr>
          <p:cNvCxnSpPr>
            <a:cxnSpLocks/>
          </p:cNvCxnSpPr>
          <p:nvPr/>
        </p:nvCxnSpPr>
        <p:spPr>
          <a:xfrm>
            <a:off x="6004531" y="3095509"/>
            <a:ext cx="2837465" cy="0"/>
          </a:xfrm>
          <a:prstGeom prst="line">
            <a:avLst/>
          </a:prstGeom>
          <a:ln w="76200">
            <a:solidFill>
              <a:srgbClr val="8872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82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lang="ko-KR" altLang="en-US" sz="20000" dirty="0">
              <a:solidFill>
                <a:srgbClr val="87D1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32" y="-1"/>
            <a:ext cx="9203056" cy="139701"/>
            <a:chOff x="4063999" y="-1"/>
            <a:chExt cx="8128001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3999" y="-1"/>
              <a:ext cx="4064000" cy="4232085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1" name="타원 50"/>
          <p:cNvSpPr/>
          <p:nvPr/>
        </p:nvSpPr>
        <p:spPr>
          <a:xfrm>
            <a:off x="534548" y="1293490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1887" y="266446"/>
            <a:ext cx="270515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우리 게임은</a:t>
            </a:r>
            <a:r>
              <a:rPr lang="en-US" altLang="ko-KR" sz="2000" b="1" dirty="0">
                <a:solidFill>
                  <a:schemeClr val="bg1"/>
                </a:solidFill>
              </a:rPr>
              <a:t>..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B8E193-FFD7-4643-A97E-094E0584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8" y="1324810"/>
            <a:ext cx="1284890" cy="190786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C95536-21C2-4D04-A3D0-C14961CC8A7C}"/>
              </a:ext>
            </a:extLst>
          </p:cNvPr>
          <p:cNvSpPr/>
          <p:nvPr/>
        </p:nvSpPr>
        <p:spPr>
          <a:xfrm>
            <a:off x="3561779" y="5264740"/>
            <a:ext cx="7810516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3D</a:t>
            </a:r>
            <a:r>
              <a:rPr lang="ko-KR" altLang="en-US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모델 라이선스 구입 </a:t>
            </a:r>
            <a:r>
              <a:rPr lang="en-US" altLang="ko-KR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&amp;</a:t>
            </a:r>
            <a:r>
              <a:rPr lang="ko-KR" altLang="en-US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 사용</a:t>
            </a:r>
            <a:endParaRPr lang="en-US" altLang="ko-KR" sz="500" b="1" dirty="0">
              <a:solidFill>
                <a:srgbClr val="63C1C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B66B4A-A874-45F4-A0AF-34E1FC60CF70}"/>
              </a:ext>
            </a:extLst>
          </p:cNvPr>
          <p:cNvCxnSpPr/>
          <p:nvPr/>
        </p:nvCxnSpPr>
        <p:spPr>
          <a:xfrm>
            <a:off x="3302544" y="1122054"/>
            <a:ext cx="8575829" cy="0"/>
          </a:xfrm>
          <a:prstGeom prst="line">
            <a:avLst/>
          </a:prstGeom>
          <a:ln w="57150">
            <a:solidFill>
              <a:srgbClr val="63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1CF646-8A75-44EC-9732-5CE692E8B860}"/>
              </a:ext>
            </a:extLst>
          </p:cNvPr>
          <p:cNvSpPr/>
          <p:nvPr/>
        </p:nvSpPr>
        <p:spPr>
          <a:xfrm>
            <a:off x="3201208" y="26644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개발의 한계</a:t>
            </a:r>
            <a:endParaRPr lang="en-US" altLang="ko-KR" sz="28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9EB01E-0259-4BFA-B085-915AA7A42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382">
            <a:off x="6236194" y="1558109"/>
            <a:ext cx="2259203" cy="40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1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lang="ko-KR" altLang="en-US" sz="20000" dirty="0">
              <a:solidFill>
                <a:srgbClr val="87D1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32" y="-1"/>
            <a:ext cx="9203056" cy="139701"/>
            <a:chOff x="4063999" y="-1"/>
            <a:chExt cx="8128001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3999" y="-1"/>
              <a:ext cx="4064000" cy="4232085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1" name="타원 50"/>
          <p:cNvSpPr/>
          <p:nvPr/>
        </p:nvSpPr>
        <p:spPr>
          <a:xfrm>
            <a:off x="534548" y="1293490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1887" y="266446"/>
            <a:ext cx="270515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우리 게임은</a:t>
            </a:r>
            <a:r>
              <a:rPr lang="en-US" altLang="ko-KR" sz="2000" b="1" dirty="0">
                <a:solidFill>
                  <a:schemeClr val="bg1"/>
                </a:solidFill>
              </a:rPr>
              <a:t>..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B8E193-FFD7-4643-A97E-094E0584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8" y="1324810"/>
            <a:ext cx="1284890" cy="190786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C95536-21C2-4D04-A3D0-C14961CC8A7C}"/>
              </a:ext>
            </a:extLst>
          </p:cNvPr>
          <p:cNvSpPr/>
          <p:nvPr/>
        </p:nvSpPr>
        <p:spPr>
          <a:xfrm>
            <a:off x="3302544" y="4649250"/>
            <a:ext cx="8321806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6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학과장의 자리를 위협받는 </a:t>
            </a:r>
            <a:r>
              <a:rPr lang="ko-KR" altLang="en-US" sz="3600" dirty="0" err="1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방교수</a:t>
            </a:r>
            <a:r>
              <a:rPr lang="en-US" altLang="ko-KR" sz="36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..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B66B4A-A874-45F4-A0AF-34E1FC60CF70}"/>
              </a:ext>
            </a:extLst>
          </p:cNvPr>
          <p:cNvCxnSpPr/>
          <p:nvPr/>
        </p:nvCxnSpPr>
        <p:spPr>
          <a:xfrm>
            <a:off x="3302544" y="1122054"/>
            <a:ext cx="8575829" cy="0"/>
          </a:xfrm>
          <a:prstGeom prst="line">
            <a:avLst/>
          </a:prstGeom>
          <a:ln w="57150">
            <a:solidFill>
              <a:srgbClr val="63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1CF646-8A75-44EC-9732-5CE692E8B860}"/>
              </a:ext>
            </a:extLst>
          </p:cNvPr>
          <p:cNvSpPr/>
          <p:nvPr/>
        </p:nvSpPr>
        <p:spPr>
          <a:xfrm>
            <a:off x="3201208" y="26644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</a:t>
            </a:r>
            <a:endParaRPr lang="en-US" altLang="ko-KR" sz="28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7409E-1A0C-47F6-849A-28F01C8691BE}"/>
              </a:ext>
            </a:extLst>
          </p:cNvPr>
          <p:cNvSpPr/>
          <p:nvPr/>
        </p:nvSpPr>
        <p:spPr>
          <a:xfrm>
            <a:off x="3306981" y="5460169"/>
            <a:ext cx="8321806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6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학생들의 신뢰를 얻어 자리를 지켜내자</a:t>
            </a:r>
            <a:r>
              <a:rPr lang="en-US" altLang="ko-KR" sz="36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C5D34C-FD27-4D52-9569-88770236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85" y="1195543"/>
            <a:ext cx="2841797" cy="4106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042EBE-14DE-46B7-8FBB-533686251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02" y="1169569"/>
            <a:ext cx="2710848" cy="4023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B4C728-C39B-4A30-8104-691025895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56" y="1251115"/>
            <a:ext cx="2841797" cy="19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4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lang="ko-KR" altLang="en-US" sz="20000" dirty="0">
              <a:solidFill>
                <a:srgbClr val="87D1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32" y="-1"/>
            <a:ext cx="9203056" cy="139701"/>
            <a:chOff x="4063999" y="-1"/>
            <a:chExt cx="8128001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3999" y="-1"/>
              <a:ext cx="4064000" cy="4232085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1" name="타원 50"/>
          <p:cNvSpPr/>
          <p:nvPr/>
        </p:nvSpPr>
        <p:spPr>
          <a:xfrm>
            <a:off x="534548" y="1293490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1887" y="266446"/>
            <a:ext cx="270515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우리 게임은</a:t>
            </a:r>
            <a:r>
              <a:rPr lang="en-US" altLang="ko-KR" sz="2000" b="1" dirty="0">
                <a:solidFill>
                  <a:schemeClr val="bg1"/>
                </a:solidFill>
              </a:rPr>
              <a:t>..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B8E193-FFD7-4643-A97E-094E0584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8" y="1324810"/>
            <a:ext cx="1284890" cy="190786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B66B4A-A874-45F4-A0AF-34E1FC60CF70}"/>
              </a:ext>
            </a:extLst>
          </p:cNvPr>
          <p:cNvCxnSpPr/>
          <p:nvPr/>
        </p:nvCxnSpPr>
        <p:spPr>
          <a:xfrm>
            <a:off x="3302544" y="1122054"/>
            <a:ext cx="8575829" cy="0"/>
          </a:xfrm>
          <a:prstGeom prst="line">
            <a:avLst/>
          </a:prstGeom>
          <a:ln w="57150">
            <a:solidFill>
              <a:srgbClr val="63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1CF646-8A75-44EC-9732-5CE692E8B860}"/>
              </a:ext>
            </a:extLst>
          </p:cNvPr>
          <p:cNvSpPr/>
          <p:nvPr/>
        </p:nvSpPr>
        <p:spPr>
          <a:xfrm>
            <a:off x="3201208" y="26644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출제</a:t>
            </a:r>
            <a:endParaRPr lang="en-US" altLang="ko-KR" sz="28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7409E-1A0C-47F6-849A-28F01C8691BE}"/>
              </a:ext>
            </a:extLst>
          </p:cNvPr>
          <p:cNvSpPr/>
          <p:nvPr/>
        </p:nvSpPr>
        <p:spPr>
          <a:xfrm>
            <a:off x="3306980" y="4838812"/>
            <a:ext cx="8321806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게임 중간 학생들의 질문을</a:t>
            </a:r>
            <a:endParaRPr lang="en-US" altLang="ko-KR" sz="4000" dirty="0">
              <a:solidFill>
                <a:srgbClr val="63C1C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E1B02-1AE1-468A-8330-864C402C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15" y="1322291"/>
            <a:ext cx="6178488" cy="383862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2933CD-CC8F-4547-84B9-D4FC39D79185}"/>
              </a:ext>
            </a:extLst>
          </p:cNvPr>
          <p:cNvSpPr/>
          <p:nvPr/>
        </p:nvSpPr>
        <p:spPr>
          <a:xfrm>
            <a:off x="3296822" y="5653563"/>
            <a:ext cx="8321806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해결함으로써 신뢰도 획득</a:t>
            </a:r>
            <a:endParaRPr lang="en-US" altLang="ko-KR" sz="4000" dirty="0">
              <a:solidFill>
                <a:srgbClr val="63C1C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269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lang="ko-KR" altLang="en-US" sz="20000" dirty="0">
              <a:solidFill>
                <a:srgbClr val="87D1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32" y="-1"/>
            <a:ext cx="9203056" cy="139701"/>
            <a:chOff x="4063999" y="-1"/>
            <a:chExt cx="8128001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3999" y="-1"/>
              <a:ext cx="4064000" cy="4232085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1" name="타원 50"/>
          <p:cNvSpPr/>
          <p:nvPr/>
        </p:nvSpPr>
        <p:spPr>
          <a:xfrm>
            <a:off x="534548" y="1293490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1887" y="266446"/>
            <a:ext cx="270515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우리 게임은</a:t>
            </a:r>
            <a:r>
              <a:rPr lang="en-US" altLang="ko-KR" sz="2000" b="1" dirty="0">
                <a:solidFill>
                  <a:schemeClr val="bg1"/>
                </a:solidFill>
              </a:rPr>
              <a:t>..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B8E193-FFD7-4643-A97E-094E0584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8" y="1324810"/>
            <a:ext cx="1284890" cy="190786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B66B4A-A874-45F4-A0AF-34E1FC60CF70}"/>
              </a:ext>
            </a:extLst>
          </p:cNvPr>
          <p:cNvCxnSpPr/>
          <p:nvPr/>
        </p:nvCxnSpPr>
        <p:spPr>
          <a:xfrm>
            <a:off x="3302544" y="1122054"/>
            <a:ext cx="8575829" cy="0"/>
          </a:xfrm>
          <a:prstGeom prst="line">
            <a:avLst/>
          </a:prstGeom>
          <a:ln w="57150">
            <a:solidFill>
              <a:srgbClr val="63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1CF646-8A75-44EC-9732-5CE692E8B860}"/>
              </a:ext>
            </a:extLst>
          </p:cNvPr>
          <p:cNvSpPr/>
          <p:nvPr/>
        </p:nvSpPr>
        <p:spPr>
          <a:xfrm>
            <a:off x="3201208" y="26644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출제</a:t>
            </a:r>
            <a:endParaRPr lang="en-US" altLang="ko-KR" sz="28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7409E-1A0C-47F6-849A-28F01C8691BE}"/>
              </a:ext>
            </a:extLst>
          </p:cNvPr>
          <p:cNvSpPr/>
          <p:nvPr/>
        </p:nvSpPr>
        <p:spPr>
          <a:xfrm>
            <a:off x="3306980" y="4838812"/>
            <a:ext cx="8321806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스토리를 진행하기 위한</a:t>
            </a:r>
            <a:endParaRPr lang="en-US" altLang="ko-KR" sz="4000" dirty="0">
              <a:solidFill>
                <a:srgbClr val="63C1C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2933CD-CC8F-4547-84B9-D4FC39D79185}"/>
              </a:ext>
            </a:extLst>
          </p:cNvPr>
          <p:cNvSpPr/>
          <p:nvPr/>
        </p:nvSpPr>
        <p:spPr>
          <a:xfrm>
            <a:off x="3296822" y="5653563"/>
            <a:ext cx="8321806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필수요소로 창의력 문제 해결</a:t>
            </a:r>
            <a:endParaRPr lang="en-US" altLang="ko-KR" sz="4000" dirty="0">
              <a:solidFill>
                <a:srgbClr val="63C1C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D9BFA6-18A6-478A-A2B1-5B5D6D6C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14" y="1322291"/>
            <a:ext cx="6178487" cy="38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04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E719EA-5C69-4150-8078-CCB2DF0EA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15" y="780128"/>
            <a:ext cx="5042535" cy="22770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05DC7E-79AD-4E75-9E27-2E4D3BDAF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435" y="69849"/>
            <a:ext cx="8178518" cy="36760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2988944" cy="6858001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endParaRPr lang="ko-KR" altLang="en-US" sz="20000" dirty="0">
              <a:solidFill>
                <a:srgbClr val="AF9B8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988944" y="-1"/>
            <a:ext cx="9203056" cy="139701"/>
            <a:chOff x="4064000" y="-1"/>
            <a:chExt cx="8128000" cy="4232085"/>
          </a:xfrm>
        </p:grpSpPr>
        <p:sp>
          <p:nvSpPr>
            <p:cNvPr id="17" name="직사각형 16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530946" y="1350907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7693" y="254397"/>
            <a:ext cx="274634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시연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1" name="직각 삼각형 30"/>
          <p:cNvSpPr/>
          <p:nvPr/>
        </p:nvSpPr>
        <p:spPr>
          <a:xfrm rot="5400000">
            <a:off x="4864578" y="5092132"/>
            <a:ext cx="827313" cy="108857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60B712-75A6-4B2F-B6DB-F18F1EC7FB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17" y="1224413"/>
            <a:ext cx="3105437" cy="13917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121DA0-2625-4CD0-908A-5F4C99B03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92" y="1622619"/>
            <a:ext cx="9292311" cy="587075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66A9E84-5BDC-4A11-85AF-47662415A3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45" y="3048258"/>
            <a:ext cx="4701842" cy="29345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9FEBE56-56E2-43FE-AD9C-4B5E4F8C8F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52" y="3702353"/>
            <a:ext cx="2535914" cy="1582712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D1895C0-3F66-4A16-A5D4-7D9803AF9950}"/>
              </a:ext>
            </a:extLst>
          </p:cNvPr>
          <p:cNvCxnSpPr>
            <a:cxnSpLocks/>
          </p:cNvCxnSpPr>
          <p:nvPr/>
        </p:nvCxnSpPr>
        <p:spPr>
          <a:xfrm>
            <a:off x="3149600" y="443345"/>
            <a:ext cx="8511454" cy="1127066"/>
          </a:xfrm>
          <a:prstGeom prst="line">
            <a:avLst/>
          </a:prstGeom>
          <a:ln w="57150">
            <a:solidFill>
              <a:srgbClr val="8872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42D32BA-F19C-42CF-920F-22AC435D0925}"/>
              </a:ext>
            </a:extLst>
          </p:cNvPr>
          <p:cNvCxnSpPr>
            <a:cxnSpLocks/>
          </p:cNvCxnSpPr>
          <p:nvPr/>
        </p:nvCxnSpPr>
        <p:spPr>
          <a:xfrm flipV="1">
            <a:off x="3174510" y="2291570"/>
            <a:ext cx="8502421" cy="1081138"/>
          </a:xfrm>
          <a:prstGeom prst="line">
            <a:avLst/>
          </a:prstGeom>
          <a:ln w="57150">
            <a:solidFill>
              <a:srgbClr val="8872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393C612-B167-4D55-9C18-ACF2CEF08AEE}"/>
              </a:ext>
            </a:extLst>
          </p:cNvPr>
          <p:cNvCxnSpPr>
            <a:cxnSpLocks/>
          </p:cNvCxnSpPr>
          <p:nvPr/>
        </p:nvCxnSpPr>
        <p:spPr>
          <a:xfrm>
            <a:off x="3455252" y="4843287"/>
            <a:ext cx="8205802" cy="1742240"/>
          </a:xfrm>
          <a:prstGeom prst="line">
            <a:avLst/>
          </a:prstGeom>
          <a:ln w="57150">
            <a:solidFill>
              <a:srgbClr val="8872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BF0E343-F1D3-48E7-A268-4AEF9270F418}"/>
              </a:ext>
            </a:extLst>
          </p:cNvPr>
          <p:cNvCxnSpPr>
            <a:cxnSpLocks/>
          </p:cNvCxnSpPr>
          <p:nvPr/>
        </p:nvCxnSpPr>
        <p:spPr>
          <a:xfrm flipV="1">
            <a:off x="3455252" y="2509386"/>
            <a:ext cx="8221679" cy="1651137"/>
          </a:xfrm>
          <a:prstGeom prst="line">
            <a:avLst/>
          </a:prstGeom>
          <a:ln w="57150">
            <a:solidFill>
              <a:srgbClr val="8872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개체 56">
            <a:extLst>
              <a:ext uri="{FF2B5EF4-FFF2-40B4-BE49-F238E27FC236}">
                <a16:creationId xmlns:a16="http://schemas.microsoft.com/office/drawing/2014/main" id="{735F65F6-C291-4312-B46E-840E942E0B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247444"/>
              </p:ext>
            </p:extLst>
          </p:nvPr>
        </p:nvGraphicFramePr>
        <p:xfrm>
          <a:off x="826483" y="1742480"/>
          <a:ext cx="1355773" cy="1153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Image" r:id="rId9" imgW="1447560" imgH="1231560" progId="Photoshop.Image.13">
                  <p:embed/>
                </p:oleObj>
              </mc:Choice>
              <mc:Fallback>
                <p:oleObj name="Image" r:id="rId9" imgW="1447560" imgH="1231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83" y="1742480"/>
                        <a:ext cx="1355773" cy="1153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748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4064000" cy="4232085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lang="ko-KR" altLang="en-US" sz="6000" dirty="0">
              <a:solidFill>
                <a:srgbClr val="133E7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64000" y="-1"/>
            <a:ext cx="4064000" cy="4232085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lang="ko-KR" altLang="en-US" sz="6000" dirty="0">
              <a:solidFill>
                <a:srgbClr val="87D1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28000" y="-1"/>
            <a:ext cx="4064000" cy="4232085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endParaRPr lang="ko-KR" altLang="en-US" sz="6000" dirty="0">
              <a:solidFill>
                <a:srgbClr val="AF9B8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53608" y="5525940"/>
            <a:ext cx="5484781" cy="1042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</a:t>
            </a:r>
            <a:r>
              <a:rPr lang="en-US" altLang="ko-KR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Unitier</a:t>
            </a:r>
            <a:endParaRPr lang="en-US" altLang="ko-KR" sz="32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Gachon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University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75056" y="3278776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159890" y="3217844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36080" y="3258033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36080" y="541431"/>
            <a:ext cx="191984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우리 게임은</a:t>
            </a:r>
            <a:r>
              <a:rPr lang="en-US" altLang="ko-KR" sz="2000" b="1" dirty="0">
                <a:solidFill>
                  <a:schemeClr val="bg1"/>
                </a:solidFill>
              </a:rPr>
              <a:t>..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421053" y="541431"/>
            <a:ext cx="147788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1874" y="541431"/>
            <a:ext cx="292025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프로젝트 소개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15EAF0-5196-4E24-9685-58A591538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76" y="3533289"/>
            <a:ext cx="1227513" cy="13975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F09473-F8C0-4063-857A-8BF63FD2B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555" y="3335572"/>
            <a:ext cx="1284890" cy="1907867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3D38C27F-0816-491F-BDAD-AD0C05ACB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010734"/>
              </p:ext>
            </p:extLst>
          </p:nvPr>
        </p:nvGraphicFramePr>
        <p:xfrm>
          <a:off x="9482110" y="3655285"/>
          <a:ext cx="1355773" cy="1153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Image" r:id="rId5" imgW="1447560" imgH="1231560" progId="Photoshop.Image.13">
                  <p:embed/>
                </p:oleObj>
              </mc:Choice>
              <mc:Fallback>
                <p:oleObj name="Image" r:id="rId5" imgW="1447560" imgH="1231560" progId="Photoshop.Image.13">
                  <p:embed/>
                  <p:pic>
                    <p:nvPicPr>
                      <p:cNvPr id="57" name="개체 56">
                        <a:extLst>
                          <a:ext uri="{FF2B5EF4-FFF2-40B4-BE49-F238E27FC236}">
                            <a16:creationId xmlns:a16="http://schemas.microsoft.com/office/drawing/2014/main" id="{735F65F6-C291-4312-B46E-840E942E0B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82110" y="3655285"/>
                        <a:ext cx="1355773" cy="1153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85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lang="ko-KR" altLang="en-US" sz="20000" dirty="0">
              <a:solidFill>
                <a:srgbClr val="133E7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7528" y="1299442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1793"/>
            <a:ext cx="292025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프로젝트 소개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44" y="-1"/>
            <a:ext cx="9203056" cy="139701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201208" y="26644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EGG project</a:t>
            </a:r>
            <a:r>
              <a:rPr lang="en-US" altLang="ko-KR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GOGOBANG!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51021" y="1679801"/>
            <a:ext cx="8178979" cy="79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D2950"/>
                </a:solidFill>
              </a:rPr>
              <a:t>Educational Gorgeous Game (EGG)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즐기며 동시에 두뇌회전과 지식을 얻어갈 수 있는 게임을 만들자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417111" y="4428618"/>
            <a:ext cx="1858833" cy="33979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탈출</a:t>
            </a:r>
            <a:endParaRPr lang="en-US" altLang="ko-KR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3417111" y="5096916"/>
            <a:ext cx="1858833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오브젝트를 획득하고 상황에 맞게 사용하며 진행해 나가는 탈출게임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03517" y="4428618"/>
            <a:ext cx="1858833" cy="33979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교육적 요소</a:t>
            </a:r>
            <a:r>
              <a:rPr lang="en-US" altLang="ko-KR" sz="1200" dirty="0"/>
              <a:t> 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703517" y="5096916"/>
            <a:ext cx="1858833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교육적요소를 자연스럽게 물으며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 습득할 수 있도록 유도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008672" y="4443610"/>
            <a:ext cx="1858833" cy="33979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창의적 요소</a:t>
            </a:r>
            <a:r>
              <a:rPr lang="en-US" altLang="ko-KR" sz="1200" dirty="0"/>
              <a:t>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008672" y="5111908"/>
            <a:ext cx="1858833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교육적인 부분과 별개로 창의력을 요구하며 뇌를 푸는 문제들을 포함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543556-BAEE-4A3E-9A05-64DE83B87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3" y="1535004"/>
            <a:ext cx="1227513" cy="1397589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606E557E-281C-498C-915A-8F081CCF1F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505644"/>
              </p:ext>
            </p:extLst>
          </p:nvPr>
        </p:nvGraphicFramePr>
        <p:xfrm>
          <a:off x="3658419" y="2864722"/>
          <a:ext cx="1226926" cy="1512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Image" r:id="rId4" imgW="1638000" imgH="2018880" progId="Photoshop.Image.13">
                  <p:embed/>
                </p:oleObj>
              </mc:Choice>
              <mc:Fallback>
                <p:oleObj name="Image" r:id="rId4" imgW="1638000" imgH="2018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8419" y="2864722"/>
                        <a:ext cx="1226926" cy="1512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D6442220-FCD9-488B-B2ED-598316DEC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669478"/>
              </p:ext>
            </p:extLst>
          </p:nvPr>
        </p:nvGraphicFramePr>
        <p:xfrm>
          <a:off x="5864583" y="2840280"/>
          <a:ext cx="15367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Image" r:id="rId6" imgW="1536480" imgH="1536480" progId="Photoshop.Image.13">
                  <p:embed/>
                </p:oleObj>
              </mc:Choice>
              <mc:Fallback>
                <p:oleObj name="Image" r:id="rId6" imgW="1536480" imgH="1536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4583" y="2840280"/>
                        <a:ext cx="1536700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911010D1-8C3F-42D0-91CA-5266AF2AB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2690"/>
              </p:ext>
            </p:extLst>
          </p:nvPr>
        </p:nvGraphicFramePr>
        <p:xfrm>
          <a:off x="8137988" y="2779730"/>
          <a:ext cx="16002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Image" r:id="rId8" imgW="1599840" imgH="1587240" progId="Photoshop.Image.13">
                  <p:embed/>
                </p:oleObj>
              </mc:Choice>
              <mc:Fallback>
                <p:oleObj name="Image" r:id="rId8" imgW="1599840" imgH="1587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37988" y="2779730"/>
                        <a:ext cx="1600200" cy="158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60EEC0-0A37-4185-8589-89166410CD91}"/>
              </a:ext>
            </a:extLst>
          </p:cNvPr>
          <p:cNvCxnSpPr/>
          <p:nvPr/>
        </p:nvCxnSpPr>
        <p:spPr>
          <a:xfrm>
            <a:off x="3302544" y="1125372"/>
            <a:ext cx="8575829" cy="0"/>
          </a:xfrm>
          <a:prstGeom prst="line">
            <a:avLst/>
          </a:prstGeom>
          <a:ln w="57150">
            <a:solidFill>
              <a:srgbClr val="0D2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87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lang="ko-KR" altLang="en-US" sz="20000" dirty="0">
              <a:solidFill>
                <a:srgbClr val="133E7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7528" y="1299442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1793"/>
            <a:ext cx="292025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프로젝트 소개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44" y="-1"/>
            <a:ext cx="9203056" cy="139701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201208" y="26644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왜 탈출게임을 선택했나</a:t>
            </a:r>
            <a:r>
              <a:rPr lang="en-US" altLang="ko-KR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0968" y="5644164"/>
            <a:ext cx="817897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D2950"/>
                </a:solidFill>
              </a:rPr>
              <a:t>게임시장은 이미 </a:t>
            </a:r>
            <a:r>
              <a:rPr lang="ko-KR" altLang="en-US" sz="2000" b="1" dirty="0" err="1">
                <a:solidFill>
                  <a:srgbClr val="0D2950"/>
                </a:solidFill>
              </a:rPr>
              <a:t>레드오션</a:t>
            </a:r>
            <a:r>
              <a:rPr lang="ko-KR" altLang="en-US" sz="2000" b="1" dirty="0">
                <a:solidFill>
                  <a:srgbClr val="0D2950"/>
                </a:solidFill>
              </a:rPr>
              <a:t> 상태</a:t>
            </a:r>
            <a:r>
              <a:rPr lang="en-US" altLang="ko-KR" sz="2000" b="1" dirty="0">
                <a:solidFill>
                  <a:srgbClr val="0D2950"/>
                </a:solidFill>
              </a:rPr>
              <a:t>!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543556-BAEE-4A3E-9A05-64DE83B87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3" y="1535004"/>
            <a:ext cx="1227513" cy="139758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6DCB21B-CE8F-473A-9F6B-2769416995E4}"/>
              </a:ext>
            </a:extLst>
          </p:cNvPr>
          <p:cNvCxnSpPr/>
          <p:nvPr/>
        </p:nvCxnSpPr>
        <p:spPr>
          <a:xfrm>
            <a:off x="3302544" y="1122054"/>
            <a:ext cx="8575829" cy="0"/>
          </a:xfrm>
          <a:prstGeom prst="line">
            <a:avLst/>
          </a:prstGeom>
          <a:ln w="57150">
            <a:solidFill>
              <a:srgbClr val="0D2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개체 29">
            <a:extLst>
              <a:ext uri="{FF2B5EF4-FFF2-40B4-BE49-F238E27FC236}">
                <a16:creationId xmlns:a16="http://schemas.microsoft.com/office/drawing/2014/main" id="{7E12BD8B-4A7A-4C17-85A0-A562CED18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65199"/>
              </p:ext>
            </p:extLst>
          </p:nvPr>
        </p:nvGraphicFramePr>
        <p:xfrm>
          <a:off x="4095849" y="1476436"/>
          <a:ext cx="2857500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name="Image" r:id="rId4" imgW="5714280" imgH="4507920" progId="Photoshop.Image.13">
                  <p:embed/>
                </p:oleObj>
              </mc:Choice>
              <mc:Fallback>
                <p:oleObj name="Image" r:id="rId4" imgW="5714280" imgH="4507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5849" y="1476436"/>
                        <a:ext cx="2857500" cy="225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0B353BC0-66F1-49C1-B7F9-B1AED339D5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906840"/>
              </p:ext>
            </p:extLst>
          </p:nvPr>
        </p:nvGraphicFramePr>
        <p:xfrm>
          <a:off x="7657289" y="1904618"/>
          <a:ext cx="2057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" name="Image" r:id="rId6" imgW="2057040" imgH="977760" progId="Photoshop.Image.13">
                  <p:embed/>
                </p:oleObj>
              </mc:Choice>
              <mc:Fallback>
                <p:oleObj name="Image" r:id="rId6" imgW="2057040" imgH="977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57289" y="1904618"/>
                        <a:ext cx="20574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A9B6207-4382-41C4-9684-DBCD2C1490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387392"/>
              </p:ext>
            </p:extLst>
          </p:nvPr>
        </p:nvGraphicFramePr>
        <p:xfrm>
          <a:off x="4202889" y="4113027"/>
          <a:ext cx="34544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name="Image" r:id="rId8" imgW="3453840" imgH="875880" progId="Photoshop.Image.13">
                  <p:embed/>
                </p:oleObj>
              </mc:Choice>
              <mc:Fallback>
                <p:oleObj name="Image" r:id="rId8" imgW="3453840" imgH="875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02889" y="4113027"/>
                        <a:ext cx="34544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A0BFE169-3CA5-4234-97D5-5759FB6D7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623149"/>
              </p:ext>
            </p:extLst>
          </p:nvPr>
        </p:nvGraphicFramePr>
        <p:xfrm>
          <a:off x="8563820" y="3871496"/>
          <a:ext cx="10541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Image" r:id="rId10" imgW="1053720" imgH="939600" progId="Photoshop.Image.13">
                  <p:embed/>
                </p:oleObj>
              </mc:Choice>
              <mc:Fallback>
                <p:oleObj name="Image" r:id="rId10" imgW="1053720" imgH="939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63820" y="3871496"/>
                        <a:ext cx="10541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8330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lang="ko-KR" altLang="en-US" sz="20000" dirty="0">
              <a:solidFill>
                <a:srgbClr val="133E7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7528" y="1299442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1793"/>
            <a:ext cx="292025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프로젝트 소개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44" y="-1"/>
            <a:ext cx="9203056" cy="139701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201208" y="26644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왜 탈출게임을 선택했나</a:t>
            </a:r>
            <a:r>
              <a:rPr lang="en-US" altLang="ko-KR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0968" y="5822690"/>
            <a:ext cx="817897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D2950"/>
                </a:solidFill>
              </a:rPr>
              <a:t>비주류 이지만 매니아 층이 확실한 장르</a:t>
            </a:r>
            <a:r>
              <a:rPr lang="en-US" altLang="ko-KR" sz="2000" b="1" dirty="0">
                <a:solidFill>
                  <a:srgbClr val="0D2950"/>
                </a:solidFill>
              </a:rPr>
              <a:t>!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543556-BAEE-4A3E-9A05-64DE83B87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3" y="1535004"/>
            <a:ext cx="1227513" cy="139758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6DCB21B-CE8F-473A-9F6B-2769416995E4}"/>
              </a:ext>
            </a:extLst>
          </p:cNvPr>
          <p:cNvCxnSpPr/>
          <p:nvPr/>
        </p:nvCxnSpPr>
        <p:spPr>
          <a:xfrm>
            <a:off x="3302544" y="1122054"/>
            <a:ext cx="8575829" cy="0"/>
          </a:xfrm>
          <a:prstGeom prst="line">
            <a:avLst/>
          </a:prstGeom>
          <a:ln w="57150">
            <a:solidFill>
              <a:srgbClr val="0D2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BA80807-DD5F-4CD7-9F26-0545FCFE3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541222"/>
              </p:ext>
            </p:extLst>
          </p:nvPr>
        </p:nvGraphicFramePr>
        <p:xfrm>
          <a:off x="3500968" y="1456046"/>
          <a:ext cx="7567613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Image" r:id="rId4" imgW="7567920" imgH="4279320" progId="Photoshop.Image.13">
                  <p:embed/>
                </p:oleObj>
              </mc:Choice>
              <mc:Fallback>
                <p:oleObj name="Image" r:id="rId4" imgW="7567920" imgH="4279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0968" y="1456046"/>
                        <a:ext cx="7567613" cy="427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24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lang="ko-KR" altLang="en-US" sz="20000" dirty="0">
              <a:solidFill>
                <a:srgbClr val="133E7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7528" y="1299442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1793"/>
            <a:ext cx="292025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프로젝트 소개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44" y="-1"/>
            <a:ext cx="9203056" cy="139701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201208" y="266446"/>
            <a:ext cx="710886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왜 탈출게임을 선택했나</a:t>
            </a:r>
            <a:r>
              <a:rPr lang="en-US" altLang="ko-KR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543556-BAEE-4A3E-9A05-64DE83B87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3" y="1535004"/>
            <a:ext cx="1227513" cy="139758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6DCB21B-CE8F-473A-9F6B-2769416995E4}"/>
              </a:ext>
            </a:extLst>
          </p:cNvPr>
          <p:cNvCxnSpPr/>
          <p:nvPr/>
        </p:nvCxnSpPr>
        <p:spPr>
          <a:xfrm>
            <a:off x="3302544" y="1122054"/>
            <a:ext cx="8575829" cy="0"/>
          </a:xfrm>
          <a:prstGeom prst="line">
            <a:avLst/>
          </a:prstGeom>
          <a:ln w="57150">
            <a:solidFill>
              <a:srgbClr val="0D2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5001E291-0444-46E0-A61A-7BBA18E952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677466"/>
              </p:ext>
            </p:extLst>
          </p:nvPr>
        </p:nvGraphicFramePr>
        <p:xfrm>
          <a:off x="4694449" y="2604453"/>
          <a:ext cx="4589215" cy="1104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name="Image" r:id="rId4" imgW="6387120" imgH="1536480" progId="Photoshop.Image.13">
                  <p:embed/>
                </p:oleObj>
              </mc:Choice>
              <mc:Fallback>
                <p:oleObj name="Image" r:id="rId4" imgW="6387120" imgH="1536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4449" y="2604453"/>
                        <a:ext cx="4589215" cy="1104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37835C75-8815-4C7E-8EC8-324E6063F7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571327"/>
              </p:ext>
            </p:extLst>
          </p:nvPr>
        </p:nvGraphicFramePr>
        <p:xfrm>
          <a:off x="4694449" y="3641679"/>
          <a:ext cx="4570963" cy="104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Image" r:id="rId6" imgW="6361560" imgH="1460160" progId="Photoshop.Image.13">
                  <p:embed/>
                </p:oleObj>
              </mc:Choice>
              <mc:Fallback>
                <p:oleObj name="Image" r:id="rId6" imgW="6361560" imgH="1460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4449" y="3641679"/>
                        <a:ext cx="4570963" cy="104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DBA0211D-6DB5-4B87-BAC2-2EADFC052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228325"/>
              </p:ext>
            </p:extLst>
          </p:nvPr>
        </p:nvGraphicFramePr>
        <p:xfrm>
          <a:off x="4694449" y="4691164"/>
          <a:ext cx="4543586" cy="1085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Image" r:id="rId8" imgW="6323760" imgH="1510920" progId="Photoshop.Image.13">
                  <p:embed/>
                </p:oleObj>
              </mc:Choice>
              <mc:Fallback>
                <p:oleObj name="Image" r:id="rId8" imgW="6323760" imgH="1510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94449" y="4691164"/>
                        <a:ext cx="4543586" cy="1085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A4FA389F-BACC-4BB1-BCB8-708D3B2B8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649985"/>
              </p:ext>
            </p:extLst>
          </p:nvPr>
        </p:nvGraphicFramePr>
        <p:xfrm>
          <a:off x="4694449" y="1299442"/>
          <a:ext cx="4625719" cy="1305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Image" r:id="rId10" imgW="6437880" imgH="1815840" progId="Photoshop.Image.13">
                  <p:embed/>
                </p:oleObj>
              </mc:Choice>
              <mc:Fallback>
                <p:oleObj name="Image" r:id="rId10" imgW="6437880" imgH="1815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4449" y="1299442"/>
                        <a:ext cx="4625719" cy="1305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732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lang="ko-KR" altLang="en-US" sz="20000" dirty="0">
              <a:solidFill>
                <a:srgbClr val="133E77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7528" y="1299442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1793"/>
            <a:ext cx="292025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프로젝트 소개</a:t>
            </a:r>
            <a:endParaRPr lang="en-US" altLang="ko-KR" sz="120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44" y="-1"/>
            <a:ext cx="9203056" cy="139701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201208" y="26644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차별성</a:t>
            </a:r>
            <a:endParaRPr lang="en-US" altLang="ko-KR" sz="28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00968" y="5758812"/>
            <a:ext cx="284653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D2950"/>
                </a:solidFill>
              </a:rPr>
              <a:t>기존 탈출게임의 요소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543556-BAEE-4A3E-9A05-64DE83B87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3" y="1535004"/>
            <a:ext cx="1227513" cy="139758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6DCB21B-CE8F-473A-9F6B-2769416995E4}"/>
              </a:ext>
            </a:extLst>
          </p:cNvPr>
          <p:cNvCxnSpPr/>
          <p:nvPr/>
        </p:nvCxnSpPr>
        <p:spPr>
          <a:xfrm>
            <a:off x="3302544" y="1122054"/>
            <a:ext cx="8575829" cy="0"/>
          </a:xfrm>
          <a:prstGeom prst="line">
            <a:avLst/>
          </a:prstGeom>
          <a:ln w="57150">
            <a:solidFill>
              <a:srgbClr val="0D29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458F223F-627D-4253-BAC5-3B5A7C587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447693"/>
              </p:ext>
            </p:extLst>
          </p:nvPr>
        </p:nvGraphicFramePr>
        <p:xfrm>
          <a:off x="3391268" y="2166064"/>
          <a:ext cx="2261282" cy="2787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" name="Image" r:id="rId4" imgW="1638000" imgH="2018880" progId="Photoshop.Image.13">
                  <p:embed/>
                </p:oleObj>
              </mc:Choice>
              <mc:Fallback>
                <p:oleObj name="Image" r:id="rId4" imgW="1638000" imgH="2018880" progId="Photoshop.Image.13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06E557E-281C-498C-915A-8F081CCF1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1268" y="2166064"/>
                        <a:ext cx="2261282" cy="2787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66BC897B-67A5-4206-9201-DCB888D5B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196631"/>
              </p:ext>
            </p:extLst>
          </p:nvPr>
        </p:nvGraphicFramePr>
        <p:xfrm>
          <a:off x="8685989" y="2104409"/>
          <a:ext cx="1086491" cy="1086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" name="Image" r:id="rId6" imgW="1536480" imgH="1536480" progId="Photoshop.Image.13">
                  <p:embed/>
                </p:oleObj>
              </mc:Choice>
              <mc:Fallback>
                <p:oleObj name="Image" r:id="rId6" imgW="1536480" imgH="1536480" progId="Photoshop.Image.13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D6442220-FCD9-488B-B2ED-598316DEC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85989" y="2104409"/>
                        <a:ext cx="1086491" cy="1086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9A6D0524-11F2-48CA-9D36-EC74C2F109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261052"/>
              </p:ext>
            </p:extLst>
          </p:nvPr>
        </p:nvGraphicFramePr>
        <p:xfrm>
          <a:off x="8608781" y="3914637"/>
          <a:ext cx="1240905" cy="1231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8" name="Image" r:id="rId8" imgW="1599840" imgH="1587240" progId="Photoshop.Image.13">
                  <p:embed/>
                </p:oleObj>
              </mc:Choice>
              <mc:Fallback>
                <p:oleObj name="Image" r:id="rId8" imgW="1599840" imgH="1587240" progId="Photoshop.Image.13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911010D1-8C3F-42D0-91CA-5266AF2ABE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08781" y="3914637"/>
                        <a:ext cx="1240905" cy="1231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3B4F0FE-5092-4A78-96D5-448B1A4ED3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68288"/>
              </p:ext>
            </p:extLst>
          </p:nvPr>
        </p:nvGraphicFramePr>
        <p:xfrm>
          <a:off x="6622968" y="3190900"/>
          <a:ext cx="938188" cy="9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9" name="Image" r:id="rId10" imgW="1294920" imgH="1294920" progId="Photoshop.Image.13">
                  <p:embed/>
                </p:oleObj>
              </mc:Choice>
              <mc:Fallback>
                <p:oleObj name="Image" r:id="rId10" imgW="1294920" imgH="1294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22968" y="3190900"/>
                        <a:ext cx="938188" cy="93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FB0A958-785D-4FCF-B6FD-79A9B69A3FF1}"/>
              </a:ext>
            </a:extLst>
          </p:cNvPr>
          <p:cNvSpPr txBox="1"/>
          <p:nvPr/>
        </p:nvSpPr>
        <p:spPr>
          <a:xfrm>
            <a:off x="6054874" y="5597934"/>
            <a:ext cx="284653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D2950"/>
                </a:solidFill>
              </a:rPr>
              <a:t>+ </a:t>
            </a:r>
            <a:r>
              <a:rPr lang="ko-KR" altLang="en-US" sz="2800" b="1" dirty="0">
                <a:solidFill>
                  <a:srgbClr val="FF0000"/>
                </a:solidFill>
              </a:rPr>
              <a:t>교육적 요소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7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lang="ko-KR" altLang="en-US" sz="20000" dirty="0">
              <a:solidFill>
                <a:srgbClr val="87D1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32" y="-1"/>
            <a:ext cx="9203056" cy="139701"/>
            <a:chOff x="4063999" y="-1"/>
            <a:chExt cx="8128001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3999" y="-1"/>
              <a:ext cx="4064000" cy="4232085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1" name="타원 50"/>
          <p:cNvSpPr/>
          <p:nvPr/>
        </p:nvSpPr>
        <p:spPr>
          <a:xfrm>
            <a:off x="534548" y="1293490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1887" y="266446"/>
            <a:ext cx="270515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우리 게임은</a:t>
            </a:r>
            <a:r>
              <a:rPr lang="en-US" altLang="ko-KR" sz="2000" b="1" dirty="0">
                <a:solidFill>
                  <a:schemeClr val="bg1"/>
                </a:solidFill>
              </a:rPr>
              <a:t>..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885233" y="657973"/>
            <a:ext cx="1870861" cy="1035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사용 엔진</a:t>
            </a:r>
            <a:endParaRPr lang="en-US" altLang="ko-KR" sz="300" b="1" dirty="0">
              <a:solidFill>
                <a:srgbClr val="63C1C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B8E193-FFD7-4643-A97E-094E0584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8" y="1324810"/>
            <a:ext cx="1284890" cy="19078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738F42-8EE0-4F27-80A7-355F9F00D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896" y="2518606"/>
            <a:ext cx="1355833" cy="1355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ABE27-B5F0-44F8-837B-D09FE85472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935" y="491328"/>
            <a:ext cx="2543439" cy="92557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C95536-21C2-4D04-A3D0-C14961CC8A7C}"/>
              </a:ext>
            </a:extLst>
          </p:cNvPr>
          <p:cNvSpPr/>
          <p:nvPr/>
        </p:nvSpPr>
        <p:spPr>
          <a:xfrm>
            <a:off x="3629753" y="2780092"/>
            <a:ext cx="2381819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사용 언어</a:t>
            </a:r>
            <a:endParaRPr lang="en-US" altLang="ko-KR" sz="300" b="1" dirty="0">
              <a:solidFill>
                <a:srgbClr val="63C1C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B66B4A-A874-45F4-A0AF-34E1FC60CF70}"/>
              </a:ext>
            </a:extLst>
          </p:cNvPr>
          <p:cNvCxnSpPr/>
          <p:nvPr/>
        </p:nvCxnSpPr>
        <p:spPr>
          <a:xfrm>
            <a:off x="3415018" y="2274664"/>
            <a:ext cx="8575829" cy="0"/>
          </a:xfrm>
          <a:prstGeom prst="line">
            <a:avLst/>
          </a:prstGeom>
          <a:ln w="57150">
            <a:solidFill>
              <a:srgbClr val="63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461BC4-509A-43D0-8026-0FF207CAE603}"/>
              </a:ext>
            </a:extLst>
          </p:cNvPr>
          <p:cNvSpPr/>
          <p:nvPr/>
        </p:nvSpPr>
        <p:spPr>
          <a:xfrm>
            <a:off x="7702934" y="1568576"/>
            <a:ext cx="2543438" cy="33979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Unity2018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FD6149-9A4A-41D2-B19F-6E6A3BC09FAA}"/>
              </a:ext>
            </a:extLst>
          </p:cNvPr>
          <p:cNvSpPr/>
          <p:nvPr/>
        </p:nvSpPr>
        <p:spPr>
          <a:xfrm>
            <a:off x="7702933" y="3971593"/>
            <a:ext cx="2543439" cy="33979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 Sharp 6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2B28BD-AC08-4153-B83C-A22569334DF9}"/>
              </a:ext>
            </a:extLst>
          </p:cNvPr>
          <p:cNvSpPr/>
          <p:nvPr/>
        </p:nvSpPr>
        <p:spPr>
          <a:xfrm>
            <a:off x="3568520" y="5101329"/>
            <a:ext cx="2504284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리소스 작업</a:t>
            </a:r>
            <a:endParaRPr lang="en-US" altLang="ko-KR" sz="300" b="1" dirty="0">
              <a:solidFill>
                <a:srgbClr val="63C1C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A59D09-6466-4983-9CFE-83288B99D42F}"/>
              </a:ext>
            </a:extLst>
          </p:cNvPr>
          <p:cNvCxnSpPr/>
          <p:nvPr/>
        </p:nvCxnSpPr>
        <p:spPr>
          <a:xfrm>
            <a:off x="3415018" y="4688863"/>
            <a:ext cx="8575829" cy="0"/>
          </a:xfrm>
          <a:prstGeom prst="line">
            <a:avLst/>
          </a:prstGeom>
          <a:ln w="57150">
            <a:solidFill>
              <a:srgbClr val="63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6" name="Picture 14" descr="í¬í ìµ ë¡ê³ ì ëí ì´ë¯¸ì§ ê²ìê²°ê³¼">
            <a:extLst>
              <a:ext uri="{FF2B5EF4-FFF2-40B4-BE49-F238E27FC236}">
                <a16:creationId xmlns:a16="http://schemas.microsoft.com/office/drawing/2014/main" id="{5F349F9A-593B-4D99-AEB2-787A8ABF6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717" y="5056472"/>
            <a:ext cx="1230297" cy="123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ì¬ì´ëí¬ì§ ë¡ê³ ì ëí ì´ë¯¸ì§ ê²ìê²°ê³¼">
            <a:extLst>
              <a:ext uri="{FF2B5EF4-FFF2-40B4-BE49-F238E27FC236}">
                <a16:creationId xmlns:a16="http://schemas.microsoft.com/office/drawing/2014/main" id="{B44937F2-913C-4701-9A3D-2CCF4653B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14" y="4950880"/>
            <a:ext cx="1335889" cy="133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C25C4D-8488-4F4A-93AD-277F33B3CAF7}"/>
              </a:ext>
            </a:extLst>
          </p:cNvPr>
          <p:cNvSpPr/>
          <p:nvPr/>
        </p:nvSpPr>
        <p:spPr>
          <a:xfrm>
            <a:off x="7696295" y="6417928"/>
            <a:ext cx="2550077" cy="33979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Photoshop / Sound Forge</a:t>
            </a:r>
          </a:p>
        </p:txBody>
      </p:sp>
    </p:spTree>
    <p:extLst>
      <p:ext uri="{BB962C8B-B14F-4D97-AF65-F5344CB8AC3E}">
        <p14:creationId xmlns:p14="http://schemas.microsoft.com/office/powerpoint/2010/main" val="391651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2988944" cy="6858001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lang="ko-KR" altLang="en-US" sz="20000" dirty="0">
              <a:solidFill>
                <a:srgbClr val="87D1C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88932" y="-1"/>
            <a:ext cx="9203056" cy="139701"/>
            <a:chOff x="4063999" y="-1"/>
            <a:chExt cx="8128001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3999" y="-1"/>
              <a:ext cx="4064000" cy="4232085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20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1" name="타원 50"/>
          <p:cNvSpPr/>
          <p:nvPr/>
        </p:nvSpPr>
        <p:spPr>
          <a:xfrm>
            <a:off x="534548" y="1293490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1887" y="266446"/>
            <a:ext cx="270515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우리 게임은</a:t>
            </a:r>
            <a:r>
              <a:rPr lang="en-US" altLang="ko-KR" sz="2000" b="1" dirty="0">
                <a:solidFill>
                  <a:schemeClr val="bg1"/>
                </a:solidFill>
              </a:rPr>
              <a:t>..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B8E193-FFD7-4643-A97E-094E0584F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8" y="1324810"/>
            <a:ext cx="1284890" cy="190786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C95536-21C2-4D04-A3D0-C14961CC8A7C}"/>
              </a:ext>
            </a:extLst>
          </p:cNvPr>
          <p:cNvSpPr/>
          <p:nvPr/>
        </p:nvSpPr>
        <p:spPr>
          <a:xfrm>
            <a:off x="3561779" y="5264740"/>
            <a:ext cx="7810516" cy="1486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3D </a:t>
            </a:r>
            <a:r>
              <a:rPr lang="ko-KR" altLang="en-US" sz="4000" dirty="0">
                <a:solidFill>
                  <a:srgbClr val="63C1C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모델링</a:t>
            </a:r>
            <a:endParaRPr lang="en-US" altLang="ko-KR" sz="500" b="1" dirty="0">
              <a:solidFill>
                <a:srgbClr val="63C1C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B66B4A-A874-45F4-A0AF-34E1FC60CF70}"/>
              </a:ext>
            </a:extLst>
          </p:cNvPr>
          <p:cNvCxnSpPr/>
          <p:nvPr/>
        </p:nvCxnSpPr>
        <p:spPr>
          <a:xfrm>
            <a:off x="3302544" y="1122054"/>
            <a:ext cx="8575829" cy="0"/>
          </a:xfrm>
          <a:prstGeom prst="line">
            <a:avLst/>
          </a:prstGeom>
          <a:ln w="57150">
            <a:solidFill>
              <a:srgbClr val="63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1CF646-8A75-44EC-9732-5CE692E8B860}"/>
              </a:ext>
            </a:extLst>
          </p:cNvPr>
          <p:cNvSpPr/>
          <p:nvPr/>
        </p:nvSpPr>
        <p:spPr>
          <a:xfrm>
            <a:off x="3201208" y="266446"/>
            <a:ext cx="548478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개발의 한계</a:t>
            </a:r>
            <a:endParaRPr lang="en-US" altLang="ko-KR" sz="28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317B94-963B-4F9E-856E-686C366CD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26" y="1374407"/>
            <a:ext cx="3157056" cy="4109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25A157-EA80-480B-8D17-E0D939467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738" y="1322291"/>
            <a:ext cx="3157057" cy="41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7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5240</TotalTime>
  <Words>200</Words>
  <Application>Microsoft Office PowerPoint</Application>
  <PresentationFormat>와이드스크린</PresentationFormat>
  <Paragraphs>76</Paragraphs>
  <Slides>14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야놀자 야체 B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석우 신</cp:lastModifiedBy>
  <cp:revision>469</cp:revision>
  <dcterms:created xsi:type="dcterms:W3CDTF">2018-08-02T07:05:36Z</dcterms:created>
  <dcterms:modified xsi:type="dcterms:W3CDTF">2018-12-16T04:41:21Z</dcterms:modified>
</cp:coreProperties>
</file>